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0" r:id="rId2"/>
    <p:sldId id="262" r:id="rId3"/>
    <p:sldId id="279" r:id="rId4"/>
    <p:sldId id="280" r:id="rId5"/>
    <p:sldId id="281" r:id="rId6"/>
    <p:sldId id="282" r:id="rId7"/>
    <p:sldId id="285" r:id="rId8"/>
    <p:sldId id="284" r:id="rId9"/>
    <p:sldId id="286" r:id="rId10"/>
    <p:sldId id="287" r:id="rId11"/>
    <p:sldId id="294" r:id="rId12"/>
    <p:sldId id="295" r:id="rId13"/>
    <p:sldId id="288" r:id="rId14"/>
    <p:sldId id="289" r:id="rId15"/>
    <p:sldId id="290" r:id="rId16"/>
    <p:sldId id="291" r:id="rId17"/>
    <p:sldId id="292" r:id="rId18"/>
    <p:sldId id="293" r:id="rId19"/>
    <p:sldId id="27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0099"/>
    <a:srgbClr val="660033"/>
    <a:srgbClr val="660066"/>
    <a:srgbClr val="FFFF99"/>
    <a:srgbClr val="CC0099"/>
    <a:srgbClr val="990099"/>
    <a:srgbClr val="A500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66A5B98-3AFE-44C4-843E-7F6F517D18C4}" type="datetimeFigureOut">
              <a:rPr lang="en-US" smtClean="0"/>
              <a:pPr/>
              <a:t>10/6/2015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10/6/2015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66A5B98-3AFE-44C4-843E-7F6F517D18C4}" type="datetimeFigureOut">
              <a:rPr lang="en-US" smtClean="0"/>
              <a:pPr/>
              <a:t>10/6/2015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4F2F5C2-FF6E-4E68-A3FF-D6B021E953CA}"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66A5B98-3AFE-44C4-843E-7F6F517D18C4}" type="datetimeFigureOut">
              <a:rPr lang="en-US" smtClean="0"/>
              <a:pPr/>
              <a:t>10/6/2015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66A5B98-3AFE-44C4-843E-7F6F517D18C4}" type="datetimeFigureOut">
              <a:rPr lang="en-US" smtClean="0"/>
              <a:pPr/>
              <a:t>10/6/2015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4F2F5C2-FF6E-4E68-A3FF-D6B021E953CA}"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66A5B98-3AFE-44C4-843E-7F6F517D18C4}" type="datetimeFigureOut">
              <a:rPr lang="en-US" smtClean="0"/>
              <a:pPr/>
              <a:t>10/6/2015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66A5B98-3AFE-44C4-843E-7F6F517D18C4}" type="datetimeFigureOut">
              <a:rPr lang="en-US" smtClean="0"/>
              <a:pPr/>
              <a:t>10/6/2015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10/6/2015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66A5B98-3AFE-44C4-843E-7F6F517D18C4}"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slow">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66A5B98-3AFE-44C4-843E-7F6F517D18C4}" type="datetimeFigureOut">
              <a:rPr lang="en-US" smtClean="0"/>
              <a:pPr/>
              <a:t>10/6/2015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4F2F5C2-FF6E-4E68-A3FF-D6B021E953CA}"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2.xml"/><Relationship Id="rId4" Type="http://schemas.openxmlformats.org/officeDocument/2006/relationships/image" Target="../media/image26.gif"/></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4495800"/>
            <a:ext cx="8686800" cy="2015936"/>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Not only parents but also teachers and persons with authority come under this commandment. Students should respect and obey them. Students must understand the importance of the relationship between teachers and students and act accordingly. We have the duty to respect the people in authority because their authority is God-given. (Rom. 13:1).</a:t>
            </a:r>
          </a:p>
        </p:txBody>
      </p:sp>
      <p:sp>
        <p:nvSpPr>
          <p:cNvPr id="8" name="TextBox 7"/>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Times New Roman" pitchFamily="18" charset="0"/>
                <a:cs typeface="Times New Roman" pitchFamily="18" charset="0"/>
              </a:rPr>
              <a:t>Respect the Authorities and Elders</a:t>
            </a:r>
          </a:p>
        </p:txBody>
      </p:sp>
      <p:pic>
        <p:nvPicPr>
          <p:cNvPr id="1026" name="Picture 2" descr="C:\Users\user\Desktop\DSC_0374.jpg"/>
          <p:cNvPicPr>
            <a:picLocks noChangeAspect="1" noChangeArrowheads="1"/>
          </p:cNvPicPr>
          <p:nvPr/>
        </p:nvPicPr>
        <p:blipFill>
          <a:blip r:embed="rId2" cstate="print"/>
          <a:srcRect/>
          <a:stretch>
            <a:fillRect/>
          </a:stretch>
        </p:blipFill>
        <p:spPr bwMode="auto">
          <a:xfrm>
            <a:off x="0" y="1524000"/>
            <a:ext cx="4191000" cy="2794000"/>
          </a:xfrm>
          <a:prstGeom prst="rect">
            <a:avLst/>
          </a:prstGeom>
          <a:noFill/>
        </p:spPr>
      </p:pic>
      <p:pic>
        <p:nvPicPr>
          <p:cNvPr id="1027" name="Picture 3" descr="C:\Users\user\Desktop\images3.jpeg"/>
          <p:cNvPicPr>
            <a:picLocks noChangeAspect="1" noChangeArrowheads="1"/>
          </p:cNvPicPr>
          <p:nvPr/>
        </p:nvPicPr>
        <p:blipFill>
          <a:blip r:embed="rId3" cstate="print"/>
          <a:srcRect/>
          <a:stretch>
            <a:fillRect/>
          </a:stretch>
        </p:blipFill>
        <p:spPr bwMode="auto">
          <a:xfrm>
            <a:off x="4677310" y="1524000"/>
            <a:ext cx="4466690" cy="2819400"/>
          </a:xfrm>
          <a:prstGeom prst="rect">
            <a:avLst/>
          </a:prstGeom>
          <a:noFill/>
        </p:spPr>
      </p:pic>
      <p:pic>
        <p:nvPicPr>
          <p:cNvPr id="6" name="Picture 5" descr="Screenshot_2015-04-09-10-20-52-1.png"/>
          <p:cNvPicPr>
            <a:picLocks noChangeAspect="1"/>
          </p:cNvPicPr>
          <p:nvPr/>
        </p:nvPicPr>
        <p:blipFill>
          <a:blip r:embed="rId4" cstate="print"/>
          <a:stretch>
            <a:fillRect/>
          </a:stretch>
        </p:blipFill>
        <p:spPr>
          <a:xfrm>
            <a:off x="3505200" y="1066800"/>
            <a:ext cx="1828800" cy="1277620"/>
          </a:xfrm>
          <a:prstGeom prst="rect">
            <a:avLst/>
          </a:prstGeom>
          <a:ln>
            <a:noFill/>
          </a:ln>
          <a:effectLst/>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533400"/>
            <a:ext cx="8610600" cy="1246495"/>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We must respect our elders. We should have the humility to be respectful to anyone who is older than us. We must also take care to show respect and reverence to our </a:t>
            </a:r>
            <a:r>
              <a:rPr lang="en-US" sz="2500" dirty="0" err="1">
                <a:latin typeface="Arial Narrow" pitchFamily="34" charset="0"/>
                <a:ea typeface="Tahoma" pitchFamily="34" charset="0"/>
                <a:cs typeface="Times New Roman" pitchFamily="18" charset="0"/>
              </a:rPr>
              <a:t>neighbours</a:t>
            </a:r>
            <a:r>
              <a:rPr lang="en-US" sz="2500" dirty="0">
                <a:latin typeface="Arial Narrow" pitchFamily="34" charset="0"/>
                <a:ea typeface="Tahoma" pitchFamily="34" charset="0"/>
                <a:cs typeface="Times New Roman" pitchFamily="18" charset="0"/>
              </a:rPr>
              <a:t> and relatives..</a:t>
            </a:r>
          </a:p>
        </p:txBody>
      </p:sp>
      <p:pic>
        <p:nvPicPr>
          <p:cNvPr id="2050" name="Picture 2" descr="C:\Users\user\Desktop\670px-Respect-Parents-Step-12.jpg"/>
          <p:cNvPicPr>
            <a:picLocks noChangeAspect="1" noChangeArrowheads="1"/>
          </p:cNvPicPr>
          <p:nvPr/>
        </p:nvPicPr>
        <p:blipFill>
          <a:blip r:embed="rId2" cstate="print"/>
          <a:srcRect b="8333"/>
          <a:stretch>
            <a:fillRect/>
          </a:stretch>
        </p:blipFill>
        <p:spPr bwMode="auto">
          <a:xfrm>
            <a:off x="0" y="3505200"/>
            <a:ext cx="4869227" cy="3352800"/>
          </a:xfrm>
          <a:prstGeom prst="rect">
            <a:avLst/>
          </a:prstGeom>
          <a:noFill/>
        </p:spPr>
      </p:pic>
      <p:pic>
        <p:nvPicPr>
          <p:cNvPr id="2051" name="Picture 3" descr="C:\Users\user\Desktop\670px-Respect-Older-People-Step-4-Version-2.jpg"/>
          <p:cNvPicPr>
            <a:picLocks noChangeAspect="1" noChangeArrowheads="1"/>
          </p:cNvPicPr>
          <p:nvPr/>
        </p:nvPicPr>
        <p:blipFill>
          <a:blip r:embed="rId3" cstate="print"/>
          <a:srcRect l="18351" r="20412" b="38636"/>
          <a:stretch>
            <a:fillRect/>
          </a:stretch>
        </p:blipFill>
        <p:spPr bwMode="auto">
          <a:xfrm>
            <a:off x="4673600" y="3505200"/>
            <a:ext cx="4470400" cy="3352800"/>
          </a:xfrm>
          <a:prstGeom prst="rect">
            <a:avLst/>
          </a:prstGeom>
          <a:noFill/>
        </p:spPr>
      </p:pic>
      <p:pic>
        <p:nvPicPr>
          <p:cNvPr id="2052" name="Picture 4" descr="C:\Users\user\Desktop\images.jpg"/>
          <p:cNvPicPr>
            <a:picLocks noChangeAspect="1" noChangeArrowheads="1"/>
          </p:cNvPicPr>
          <p:nvPr/>
        </p:nvPicPr>
        <p:blipFill>
          <a:blip r:embed="rId4" cstate="print"/>
          <a:srcRect/>
          <a:stretch>
            <a:fillRect/>
          </a:stretch>
        </p:blipFill>
        <p:spPr bwMode="auto">
          <a:xfrm>
            <a:off x="1600200" y="1943100"/>
            <a:ext cx="2286000" cy="1866900"/>
          </a:xfrm>
          <a:prstGeom prst="ellipse">
            <a:avLst/>
          </a:prstGeom>
          <a:noFill/>
          <a:ln w="38100">
            <a:solidFill>
              <a:schemeClr val="bg1"/>
            </a:solidFill>
          </a:ln>
        </p:spPr>
      </p:pic>
      <p:pic>
        <p:nvPicPr>
          <p:cNvPr id="2053" name="Picture 5" descr="C:\Users\user\Desktop\1398477325362.cached.jpg"/>
          <p:cNvPicPr>
            <a:picLocks noChangeAspect="1" noChangeArrowheads="1"/>
          </p:cNvPicPr>
          <p:nvPr/>
        </p:nvPicPr>
        <p:blipFill>
          <a:blip r:embed="rId5" cstate="print"/>
          <a:srcRect l="10042" r="9748"/>
          <a:stretch>
            <a:fillRect/>
          </a:stretch>
        </p:blipFill>
        <p:spPr bwMode="auto">
          <a:xfrm>
            <a:off x="5257800" y="1986682"/>
            <a:ext cx="2286000" cy="1899518"/>
          </a:xfrm>
          <a:prstGeom prst="ellipse">
            <a:avLst/>
          </a:prstGeom>
          <a:noFill/>
          <a:ln w="38100">
            <a:solidFill>
              <a:schemeClr val="bg1"/>
            </a:solidFill>
          </a:ln>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342543"/>
            <a:ext cx="8610600" cy="2400657"/>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We live on this earth and our goal is heaven. In our journey towards heaven, the fourth commandment guides our way and enables us to live here peacefully and joyfully. “Listen, my son, to your father's instructions, do not reject your mother's teaching. They will be a crown of grace for your head, a circlet for your neck.(Prov. 1:8). Let us keep in mind this Word of God and live accordingly.</a:t>
            </a:r>
          </a:p>
        </p:txBody>
      </p:sp>
      <p:pic>
        <p:nvPicPr>
          <p:cNvPr id="3074" name="Picture 2" descr="C:\Users\user\Desktop\553b115786e96ed17c52cd0be6cfc7eb.jpg"/>
          <p:cNvPicPr>
            <a:picLocks noChangeAspect="1" noChangeArrowheads="1"/>
          </p:cNvPicPr>
          <p:nvPr/>
        </p:nvPicPr>
        <p:blipFill>
          <a:blip r:embed="rId2" cstate="print"/>
          <a:srcRect/>
          <a:stretch>
            <a:fillRect/>
          </a:stretch>
        </p:blipFill>
        <p:spPr bwMode="auto">
          <a:xfrm>
            <a:off x="0" y="2743200"/>
            <a:ext cx="5791200" cy="3450590"/>
          </a:xfrm>
          <a:prstGeom prst="rect">
            <a:avLst/>
          </a:prstGeom>
          <a:noFill/>
          <a:effectLst>
            <a:softEdge rad="635000"/>
          </a:effectLst>
        </p:spPr>
      </p:pic>
      <p:pic>
        <p:nvPicPr>
          <p:cNvPr id="3075" name="Picture 3" descr="C:\Users\user\Desktop\handicapped husband wife.png"/>
          <p:cNvPicPr>
            <a:picLocks noChangeAspect="1" noChangeArrowheads="1"/>
          </p:cNvPicPr>
          <p:nvPr/>
        </p:nvPicPr>
        <p:blipFill>
          <a:blip r:embed="rId3" cstate="print"/>
          <a:srcRect r="5500"/>
          <a:stretch>
            <a:fillRect/>
          </a:stretch>
        </p:blipFill>
        <p:spPr bwMode="auto">
          <a:xfrm>
            <a:off x="4343400" y="3467100"/>
            <a:ext cx="4800600" cy="33909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my loving Jesus, bless me to grow and become mature like You who was obedient to your parents </a:t>
            </a:r>
          </a:p>
          <a:p>
            <a:pPr algn="ctr">
              <a:buNone/>
            </a:pPr>
            <a:r>
              <a:rPr lang="en-US" sz="3000" dirty="0">
                <a:solidFill>
                  <a:schemeClr val="tx1"/>
                </a:solidFill>
                <a:latin typeface="Arial Narrow" pitchFamily="34" charset="0"/>
                <a:cs typeface="Times New Roman" pitchFamily="18" charset="0"/>
              </a:rPr>
              <a:t>in the holy family at Nazareth..</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Read the word of </a:t>
            </a:r>
            <a:br>
              <a:rPr lang="en-US" sz="3500" b="1" dirty="0">
                <a:solidFill>
                  <a:srgbClr val="006600"/>
                </a:solidFill>
                <a:latin typeface="Cooper Std Black" pitchFamily="18" charset="0"/>
                <a:cs typeface="Times New Roman" pitchFamily="18" charset="0"/>
              </a:rPr>
            </a:br>
            <a:r>
              <a:rPr lang="en-US" sz="3500" b="1" dirty="0">
                <a:solidFill>
                  <a:srgbClr val="006600"/>
                </a:solidFill>
                <a:latin typeface="Cooper Std Black" pitchFamily="18" charset="0"/>
                <a:cs typeface="Times New Roman" pitchFamily="18" charset="0"/>
              </a:rPr>
              <a:t>god and </a:t>
            </a:r>
            <a:r>
              <a:rPr lang="en-US" sz="3500" b="1" dirty="0">
                <a:solidFill>
                  <a:srgbClr val="006600"/>
                </a:solidFill>
                <a:latin typeface="Cooper Std Black" pitchFamily="18" charset="0"/>
                <a:cs typeface="Times New Roman" pitchFamily="18" charset="0"/>
              </a:rPr>
              <a:t>narrate</a:t>
            </a:r>
            <a:r>
              <a:rPr lang="en-US" sz="3500" b="1" dirty="0">
                <a:solidFill>
                  <a:srgbClr val="006600"/>
                </a:solidFill>
                <a:latin typeface="Cooper Std Black" pitchFamily="18" charset="0"/>
                <a:cs typeface="Times New Roman" pitchFamily="18" charset="0"/>
              </a:rPr>
              <a:t/>
            </a:r>
            <a:br>
              <a:rPr lang="en-US" sz="3500" b="1" dirty="0">
                <a:solidFill>
                  <a:srgbClr val="006600"/>
                </a:solidFill>
                <a:latin typeface="Cooper Std Black" pitchFamily="18" charset="0"/>
                <a:cs typeface="Times New Roman" pitchFamily="18" charset="0"/>
              </a:rPr>
            </a:br>
            <a:endParaRPr lang="en-US" sz="3500" b="1" dirty="0">
              <a:solidFill>
                <a:srgbClr val="006600"/>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Eph. 6:1-4</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a:t>
            </a:r>
            <a:r>
              <a:rPr lang="en-US" sz="3000" dirty="0" err="1">
                <a:solidFill>
                  <a:schemeClr val="tx1"/>
                </a:solidFill>
                <a:latin typeface="Arial Narrow" pitchFamily="34" charset="0"/>
                <a:cs typeface="Times New Roman" pitchFamily="18" charset="0"/>
              </a:rPr>
              <a:t>Honour</a:t>
            </a:r>
            <a:r>
              <a:rPr lang="en-US" sz="3000" dirty="0">
                <a:solidFill>
                  <a:schemeClr val="tx1"/>
                </a:solidFill>
                <a:latin typeface="Arial Narrow" pitchFamily="34" charset="0"/>
                <a:cs typeface="Times New Roman" pitchFamily="18" charset="0"/>
              </a:rPr>
              <a:t> your father and mother so that you may have a long life in the land that Yahweh your God has given to you." (</a:t>
            </a:r>
            <a:r>
              <a:rPr lang="en-US" sz="3000" dirty="0" err="1">
                <a:solidFill>
                  <a:schemeClr val="tx1"/>
                </a:solidFill>
                <a:latin typeface="Arial Narrow" pitchFamily="34" charset="0"/>
                <a:cs typeface="Times New Roman" pitchFamily="18" charset="0"/>
              </a:rPr>
              <a:t>Exo</a:t>
            </a:r>
            <a:r>
              <a:rPr lang="en-US" sz="3000" dirty="0">
                <a:solidFill>
                  <a:schemeClr val="tx1"/>
                </a:solidFill>
                <a:latin typeface="Arial Narrow" pitchFamily="34" charset="0"/>
                <a:cs typeface="Times New Roman" pitchFamily="18" charset="0"/>
              </a:rPr>
              <a:t>. 20:12).</a:t>
            </a: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3276600"/>
            <a:ext cx="7696200" cy="914400"/>
          </a:xfrm>
        </p:spPr>
        <p:txBody>
          <a:bodyPr>
            <a:noAutofit/>
          </a:bodyPr>
          <a:lstStyle/>
          <a:p>
            <a:pPr algn="ctr">
              <a:buNone/>
            </a:pPr>
            <a:r>
              <a:rPr lang="en-US" sz="3000" dirty="0">
                <a:solidFill>
                  <a:schemeClr val="tx1"/>
                </a:solidFill>
                <a:latin typeface="Arial Narrow" pitchFamily="34" charset="0"/>
                <a:ea typeface="Cambria Math" pitchFamily="18" charset="0"/>
              </a:rPr>
              <a:t>Write down five occasions where you can help your parents.</a:t>
            </a: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10000"/>
            <a:ext cx="7315200" cy="1295400"/>
          </a:xfrm>
        </p:spPr>
        <p:txBody>
          <a:bodyPr>
            <a:noAutofit/>
          </a:bodyPr>
          <a:lstStyle/>
          <a:p>
            <a:pPr algn="ctr">
              <a:buNone/>
            </a:pPr>
            <a:r>
              <a:rPr lang="en-US" sz="3000" dirty="0">
                <a:solidFill>
                  <a:schemeClr val="tx1"/>
                </a:solidFill>
                <a:latin typeface="Arial Narrow" pitchFamily="34" charset="0"/>
                <a:cs typeface="Times New Roman" pitchFamily="18" charset="0"/>
              </a:rPr>
              <a:t>I will respect my parents and elders.</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533400" y="2514600"/>
            <a:ext cx="8458200" cy="1447800"/>
          </a:xfrm>
        </p:spPr>
        <p:txBody>
          <a:bodyPr>
            <a:noAutofit/>
          </a:bodyPr>
          <a:lstStyle/>
          <a:p>
            <a:pPr marL="457200" indent="-457200" algn="just">
              <a:buNone/>
            </a:pPr>
            <a:r>
              <a:rPr lang="en-US" sz="3000" dirty="0">
                <a:solidFill>
                  <a:schemeClr val="tx1"/>
                </a:solidFill>
                <a:latin typeface="Arial Narrow" pitchFamily="34" charset="0"/>
                <a:cs typeface="Times New Roman" pitchFamily="18" charset="0"/>
              </a:rPr>
              <a:t>1.	Write a sentence from the Old Testament which gives us a teaching on the fourth commandment?</a:t>
            </a:r>
          </a:p>
          <a:p>
            <a:pPr marL="457200" indent="-457200" algn="just">
              <a:buNone/>
            </a:pPr>
            <a:r>
              <a:rPr lang="en-US" sz="3000" dirty="0">
                <a:solidFill>
                  <a:schemeClr val="tx1"/>
                </a:solidFill>
                <a:latin typeface="Arial Narrow" pitchFamily="34" charset="0"/>
                <a:cs typeface="Times New Roman" pitchFamily="18" charset="0"/>
              </a:rPr>
              <a:t>2.	How did Jesus live in the holy family?</a:t>
            </a:r>
          </a:p>
          <a:p>
            <a:pPr marL="457200" indent="-457200" algn="just">
              <a:buNone/>
            </a:pPr>
            <a:r>
              <a:rPr lang="en-US" sz="3000" dirty="0">
                <a:solidFill>
                  <a:schemeClr val="tx1"/>
                </a:solidFill>
                <a:latin typeface="Arial Narrow" pitchFamily="34" charset="0"/>
                <a:cs typeface="Times New Roman" pitchFamily="18" charset="0"/>
              </a:rPr>
              <a:t>3.	What are the duties of children to parents?</a:t>
            </a:r>
          </a:p>
          <a:p>
            <a:pPr marL="457200" indent="-457200" algn="just">
              <a:buNone/>
            </a:pPr>
            <a:r>
              <a:rPr lang="en-US" sz="3000" dirty="0">
                <a:solidFill>
                  <a:schemeClr val="tx1"/>
                </a:solidFill>
                <a:latin typeface="Arial Narrow" pitchFamily="34" charset="0"/>
                <a:cs typeface="Times New Roman" pitchFamily="18" charset="0"/>
              </a:rPr>
              <a:t>4.	We must respect our elders and authorities; why?</a:t>
            </a:r>
          </a:p>
          <a:p>
            <a:pPr marL="457200" indent="-457200" algn="just">
              <a:buNone/>
            </a:pPr>
            <a:r>
              <a:rPr lang="en-US" sz="3000" dirty="0">
                <a:solidFill>
                  <a:schemeClr val="tx1"/>
                </a:solidFill>
                <a:latin typeface="Arial Narrow" pitchFamily="34" charset="0"/>
                <a:cs typeface="Times New Roman" pitchFamily="18" charset="0"/>
              </a:rPr>
              <a:t>5.	What are the duties of Parents towards children?</a:t>
            </a: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8686800" cy="838200"/>
          </a:xfrm>
          <a:effectLst>
            <a:innerShdw dir="5580000">
              <a:schemeClr val="tx1"/>
            </a:innerShdw>
          </a:effectLst>
          <a:scene3d>
            <a:camera prst="orthographicFront"/>
            <a:lightRig rig="threePt" dir="t"/>
          </a:scene3d>
        </p:spPr>
        <p:txBody>
          <a:bodyPr>
            <a:normAutofit fontScale="90000"/>
          </a:bodyPr>
          <a:lstStyle/>
          <a:p>
            <a:pPr algn="ctr"/>
            <a:r>
              <a:rPr lang="en-US" sz="3300" b="1" cap="none" dirty="0">
                <a:solidFill>
                  <a:schemeClr val="tx1"/>
                </a:solidFill>
                <a:effectLst/>
                <a:latin typeface="Cooper Std Black" pitchFamily="18" charset="0"/>
                <a:ea typeface="Tahoma" pitchFamily="34" charset="0"/>
                <a:cs typeface="Times New Roman" pitchFamily="18" charset="0"/>
              </a:rPr>
              <a:t>Lesson 5</a:t>
            </a:r>
            <a:r>
              <a:rPr lang="en-US" sz="3500" b="1" cap="none" dirty="0">
                <a:solidFill>
                  <a:srgbClr val="FF0000"/>
                </a:solidFill>
                <a:effectLst/>
                <a:latin typeface="Cooper Std Black" pitchFamily="18" charset="0"/>
                <a:ea typeface="Tahoma" pitchFamily="34" charset="0"/>
                <a:cs typeface="Times New Roman" pitchFamily="18" charset="0"/>
              </a:rPr>
              <a:t/>
            </a:r>
            <a:br>
              <a:rPr lang="en-US" sz="3500" b="1" cap="none" dirty="0">
                <a:solidFill>
                  <a:srgbClr val="FF0000"/>
                </a:solidFill>
                <a:effectLst/>
                <a:latin typeface="Cooper Std Black" pitchFamily="18" charset="0"/>
                <a:ea typeface="Tahoma" pitchFamily="34" charset="0"/>
                <a:cs typeface="Times New Roman" pitchFamily="18" charset="0"/>
              </a:rPr>
            </a:br>
            <a:r>
              <a:rPr lang="en-US" sz="3900" b="1" cap="none" dirty="0">
                <a:solidFill>
                  <a:srgbClr val="FF0000"/>
                </a:solidFill>
                <a:effectLst/>
                <a:latin typeface="Cooper Std Black" pitchFamily="18" charset="0"/>
                <a:ea typeface="Tahoma" pitchFamily="34" charset="0"/>
                <a:cs typeface="Times New Roman" pitchFamily="18" charset="0"/>
              </a:rPr>
              <a:t>RESPECT YOUR PARENTS</a:t>
            </a:r>
          </a:p>
        </p:txBody>
      </p:sp>
      <p:pic>
        <p:nvPicPr>
          <p:cNvPr id="3" name="Content Placeholder 3" descr="9b782d701ff04e102efcba30a933ec2d.jpg"/>
          <p:cNvPicPr>
            <a:picLocks noGrp="1" noChangeAspect="1"/>
          </p:cNvPicPr>
          <p:nvPr>
            <p:ph idx="1"/>
          </p:nvPr>
        </p:nvPicPr>
        <p:blipFill>
          <a:blip r:embed="rId2" cstate="print"/>
          <a:stretch>
            <a:fillRect/>
          </a:stretch>
        </p:blipFill>
        <p:spPr>
          <a:xfrm>
            <a:off x="533400" y="1676400"/>
            <a:ext cx="8077200" cy="4913962"/>
          </a:xfrm>
          <a:prstGeom prst="rect">
            <a:avLst/>
          </a:prstGeom>
          <a:ln>
            <a:noFill/>
          </a:ln>
          <a:effectLst/>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3643967"/>
            <a:ext cx="8763000" cy="2985433"/>
          </a:xfrm>
          <a:prstGeom prst="rect">
            <a:avLst/>
          </a:prstGeom>
          <a:noFill/>
        </p:spPr>
        <p:txBody>
          <a:bodyPr wrap="square" rtlCol="0">
            <a:spAutoFit/>
          </a:bodyPr>
          <a:lstStyle/>
          <a:p>
            <a:pPr algn="just"/>
            <a:r>
              <a:rPr lang="en-US" sz="2350" dirty="0">
                <a:latin typeface="Arial Narrow" pitchFamily="34" charset="0"/>
                <a:ea typeface="Tahoma" pitchFamily="34" charset="0"/>
                <a:cs typeface="Times New Roman" pitchFamily="18" charset="0"/>
              </a:rPr>
              <a:t>	The Pharisees and the scholars of law were trying to find fault with Jesus and were searching for an occasion to do so. Once they came to Jesus with the complaint that His disciples did not wash their hands before meals. </a:t>
            </a:r>
          </a:p>
          <a:p>
            <a:pPr algn="just"/>
            <a:r>
              <a:rPr lang="en-US" sz="2350" dirty="0">
                <a:latin typeface="Arial Narrow" pitchFamily="34" charset="0"/>
                <a:ea typeface="Tahoma" pitchFamily="34" charset="0"/>
                <a:cs typeface="Times New Roman" pitchFamily="18" charset="0"/>
              </a:rPr>
              <a:t>	They accused that the disciples violated the tradition. Jesus responded thus: “God has commanded to respect father and mother. But why do you say my duty is over after giving </a:t>
            </a:r>
            <a:r>
              <a:rPr lang="en-US" sz="2350" dirty="0" err="1">
                <a:latin typeface="Arial Narrow" pitchFamily="34" charset="0"/>
                <a:ea typeface="Tahoma" pitchFamily="34" charset="0"/>
                <a:cs typeface="Times New Roman" pitchFamily="18" charset="0"/>
              </a:rPr>
              <a:t>Qorban</a:t>
            </a:r>
            <a:r>
              <a:rPr lang="en-US" sz="2350" dirty="0">
                <a:latin typeface="Arial Narrow" pitchFamily="34" charset="0"/>
                <a:ea typeface="Tahoma" pitchFamily="34" charset="0"/>
                <a:cs typeface="Times New Roman" pitchFamily="18" charset="0"/>
              </a:rPr>
              <a:t>, the offerings to God. </a:t>
            </a:r>
          </a:p>
          <a:p>
            <a:pPr algn="just"/>
            <a:r>
              <a:rPr lang="en-US" sz="2350" dirty="0">
                <a:latin typeface="Arial Narrow" pitchFamily="34" charset="0"/>
                <a:ea typeface="Tahoma" pitchFamily="34" charset="0"/>
                <a:cs typeface="Times New Roman" pitchFamily="18" charset="0"/>
              </a:rPr>
              <a:t>	Jesus asked them to correct the habit of violating God's commandments in the name of tradition" (Mk. 7:1-13).</a:t>
            </a:r>
          </a:p>
        </p:txBody>
      </p:sp>
      <p:pic>
        <p:nvPicPr>
          <p:cNvPr id="5" name="Picture 2" descr="D:\web photo\class 7\Gospel_of_Mark_Chapter_10-19_(Bible_Illustrations_by_Sweet_Media).jpg"/>
          <p:cNvPicPr>
            <a:picLocks noChangeAspect="1" noChangeArrowheads="1"/>
          </p:cNvPicPr>
          <p:nvPr/>
        </p:nvPicPr>
        <p:blipFill>
          <a:blip r:embed="rId2" cstate="print"/>
          <a:srcRect/>
          <a:stretch>
            <a:fillRect/>
          </a:stretch>
        </p:blipFill>
        <p:spPr bwMode="auto">
          <a:xfrm>
            <a:off x="2209800" y="-1"/>
            <a:ext cx="4648200" cy="3412721"/>
          </a:xfrm>
          <a:prstGeom prst="rect">
            <a:avLst/>
          </a:prstGeom>
          <a:noFill/>
          <a:ln>
            <a:noFill/>
          </a:ln>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1322725"/>
            <a:ext cx="8610600" cy="3647152"/>
          </a:xfrm>
          <a:prstGeom prst="rect">
            <a:avLst/>
          </a:prstGeom>
          <a:noFill/>
        </p:spPr>
        <p:txBody>
          <a:bodyPr wrap="square" rtlCol="0">
            <a:spAutoFit/>
          </a:bodyPr>
          <a:lstStyle/>
          <a:p>
            <a:pPr algn="just"/>
            <a:r>
              <a:rPr lang="en-US" sz="2100" dirty="0">
                <a:latin typeface="Arial Narrow" pitchFamily="34" charset="0"/>
                <a:ea typeface="Tahoma" pitchFamily="34" charset="0"/>
                <a:cs typeface="Times New Roman" pitchFamily="18" charset="0"/>
              </a:rPr>
              <a:t>	The fourth commandment which God gave through Moses is: “</a:t>
            </a:r>
            <a:r>
              <a:rPr lang="en-US" sz="2100" dirty="0" err="1">
                <a:latin typeface="Arial Narrow" pitchFamily="34" charset="0"/>
                <a:ea typeface="Tahoma" pitchFamily="34" charset="0"/>
                <a:cs typeface="Times New Roman" pitchFamily="18" charset="0"/>
              </a:rPr>
              <a:t>Honour</a:t>
            </a:r>
            <a:r>
              <a:rPr lang="en-US" sz="2100" dirty="0">
                <a:latin typeface="Arial Narrow" pitchFamily="34" charset="0"/>
                <a:ea typeface="Tahoma" pitchFamily="34" charset="0"/>
                <a:cs typeface="Times New Roman" pitchFamily="18" charset="0"/>
              </a:rPr>
              <a:t> your father and mother so that you may have a long life in the land that Yahweh your God has given to you, (Ex. 20:12). We find an explanation for this in the book of '</a:t>
            </a:r>
            <a:r>
              <a:rPr lang="en-US" sz="2100" dirty="0" err="1">
                <a:latin typeface="Arial Narrow" pitchFamily="34" charset="0"/>
                <a:ea typeface="Tahoma" pitchFamily="34" charset="0"/>
                <a:cs typeface="Times New Roman" pitchFamily="18" charset="0"/>
              </a:rPr>
              <a:t>Ecclesiasticus</a:t>
            </a:r>
            <a:r>
              <a:rPr lang="en-US" sz="2100" dirty="0">
                <a:latin typeface="Arial Narrow" pitchFamily="34" charset="0"/>
                <a:ea typeface="Tahoma" pitchFamily="34" charset="0"/>
                <a:cs typeface="Times New Roman" pitchFamily="18" charset="0"/>
              </a:rPr>
              <a:t> of the Old Testament. </a:t>
            </a:r>
          </a:p>
          <a:p>
            <a:pPr algn="just"/>
            <a:r>
              <a:rPr lang="en-US" sz="2100" dirty="0">
                <a:latin typeface="Arial Narrow" pitchFamily="34" charset="0"/>
                <a:ea typeface="Tahoma" pitchFamily="34" charset="0"/>
                <a:cs typeface="Times New Roman" pitchFamily="18" charset="0"/>
              </a:rPr>
              <a:t>	“For the Lord </a:t>
            </a:r>
            <a:r>
              <a:rPr lang="en-US" sz="2100" dirty="0" err="1">
                <a:latin typeface="Arial Narrow" pitchFamily="34" charset="0"/>
                <a:ea typeface="Tahoma" pitchFamily="34" charset="0"/>
                <a:cs typeface="Times New Roman" pitchFamily="18" charset="0"/>
              </a:rPr>
              <a:t>honours</a:t>
            </a:r>
            <a:r>
              <a:rPr lang="en-US" sz="2100" dirty="0">
                <a:latin typeface="Arial Narrow" pitchFamily="34" charset="0"/>
                <a:ea typeface="Tahoma" pitchFamily="34" charset="0"/>
                <a:cs typeface="Times New Roman" pitchFamily="18" charset="0"/>
              </a:rPr>
              <a:t> the father in his children and upholds the rights of a mother over her sons. Whoever respects his father is atoning for his sins. He who </a:t>
            </a:r>
            <a:r>
              <a:rPr lang="en-US" sz="2100" dirty="0" err="1">
                <a:latin typeface="Arial Narrow" pitchFamily="34" charset="0"/>
                <a:ea typeface="Tahoma" pitchFamily="34" charset="0"/>
                <a:cs typeface="Times New Roman" pitchFamily="18" charset="0"/>
              </a:rPr>
              <a:t>honours</a:t>
            </a:r>
            <a:r>
              <a:rPr lang="en-US" sz="2100" dirty="0">
                <a:latin typeface="Arial Narrow" pitchFamily="34" charset="0"/>
                <a:ea typeface="Tahoma" pitchFamily="34" charset="0"/>
                <a:cs typeface="Times New Roman" pitchFamily="18" charset="0"/>
              </a:rPr>
              <a:t> his mother is like someone amassing a fortune. Whoever respects his father will be </a:t>
            </a:r>
            <a:r>
              <a:rPr lang="en-US" sz="2100" dirty="0" err="1">
                <a:latin typeface="Arial Narrow" pitchFamily="34" charset="0"/>
                <a:ea typeface="Tahoma" pitchFamily="34" charset="0"/>
                <a:cs typeface="Times New Roman" pitchFamily="18" charset="0"/>
              </a:rPr>
              <a:t>happy,with</a:t>
            </a:r>
            <a:r>
              <a:rPr lang="en-US" sz="2100" dirty="0">
                <a:latin typeface="Arial Narrow" pitchFamily="34" charset="0"/>
                <a:ea typeface="Tahoma" pitchFamily="34" charset="0"/>
                <a:cs typeface="Times New Roman" pitchFamily="18" charset="0"/>
              </a:rPr>
              <a:t> children of his own. </a:t>
            </a:r>
          </a:p>
          <a:p>
            <a:pPr algn="just"/>
            <a:r>
              <a:rPr lang="en-US" sz="2100" dirty="0">
                <a:latin typeface="Arial Narrow" pitchFamily="34" charset="0"/>
                <a:ea typeface="Tahoma" pitchFamily="34" charset="0"/>
                <a:cs typeface="Times New Roman" pitchFamily="18" charset="0"/>
              </a:rPr>
              <a:t>	He shall be heard on the day when he prays. Long life comes to him who </a:t>
            </a:r>
            <a:r>
              <a:rPr lang="en-US" sz="2100" dirty="0" err="1">
                <a:latin typeface="Arial Narrow" pitchFamily="34" charset="0"/>
                <a:ea typeface="Tahoma" pitchFamily="34" charset="0"/>
                <a:cs typeface="Times New Roman" pitchFamily="18" charset="0"/>
              </a:rPr>
              <a:t>honours</a:t>
            </a:r>
            <a:r>
              <a:rPr lang="en-US" sz="2100" dirty="0">
                <a:latin typeface="Arial Narrow" pitchFamily="34" charset="0"/>
                <a:ea typeface="Tahoma" pitchFamily="34" charset="0"/>
                <a:cs typeface="Times New Roman" pitchFamily="18" charset="0"/>
              </a:rPr>
              <a:t> his father. He who sets his mother at ease is showing obedience to the Lord." (Eccl. 3:2-6)..</a:t>
            </a:r>
          </a:p>
        </p:txBody>
      </p:sp>
      <p:pic>
        <p:nvPicPr>
          <p:cNvPr id="6" name="Picture 5" descr="Screenshot_2015-04-09-18-57-11.png"/>
          <p:cNvPicPr>
            <a:picLocks noChangeAspect="1"/>
          </p:cNvPicPr>
          <p:nvPr/>
        </p:nvPicPr>
        <p:blipFill>
          <a:blip r:embed="rId2" cstate="print"/>
          <a:srcRect l="617" t="33333" r="617" b="30000"/>
          <a:stretch>
            <a:fillRect/>
          </a:stretch>
        </p:blipFill>
        <p:spPr>
          <a:xfrm>
            <a:off x="4495800" y="4946904"/>
            <a:ext cx="2895600" cy="1911096"/>
          </a:xfrm>
          <a:prstGeom prst="rect">
            <a:avLst/>
          </a:prstGeom>
        </p:spPr>
      </p:pic>
      <p:sp>
        <p:nvSpPr>
          <p:cNvPr id="7" name="TextBox 6"/>
          <p:cNvSpPr txBox="1"/>
          <p:nvPr/>
        </p:nvSpPr>
        <p:spPr>
          <a:xfrm>
            <a:off x="0" y="218182"/>
            <a:ext cx="9144000" cy="1077218"/>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THE FOURTH COMMANDMENT IN THE OLD TESTAMENT</a:t>
            </a:r>
          </a:p>
        </p:txBody>
      </p:sp>
      <p:pic>
        <p:nvPicPr>
          <p:cNvPr id="8" name="Content Placeholder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752600" y="4940395"/>
            <a:ext cx="2819400" cy="1917606"/>
          </a:xfrm>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304800"/>
            <a:ext cx="8610600" cy="3170099"/>
          </a:xfrm>
          <a:prstGeom prst="rect">
            <a:avLst/>
          </a:prstGeom>
          <a:noFill/>
        </p:spPr>
        <p:txBody>
          <a:bodyPr wrap="square" rtlCol="0">
            <a:spAutoFit/>
          </a:bodyPr>
          <a:lstStyle/>
          <a:p>
            <a:pPr algn="just"/>
            <a:r>
              <a:rPr lang="en-US" sz="2500" dirty="0">
                <a:latin typeface="Arial Narrow" pitchFamily="34" charset="0"/>
                <a:ea typeface="Tahoma" pitchFamily="34" charset="0"/>
                <a:cs typeface="Times New Roman" pitchFamily="18" charset="0"/>
              </a:rPr>
              <a:t>	`We see in many places in the Old Testament, the blessings that we receive if we respect our parents. </a:t>
            </a:r>
          </a:p>
          <a:p>
            <a:pPr algn="just"/>
            <a:r>
              <a:rPr lang="en-US" sz="2500" dirty="0">
                <a:latin typeface="Arial Narrow" pitchFamily="34" charset="0"/>
                <a:ea typeface="Tahoma" pitchFamily="34" charset="0"/>
                <a:cs typeface="Times New Roman" pitchFamily="18" charset="0"/>
              </a:rPr>
              <a:t>	Similarly there are warnings if we violate this commandment (Prov. 30:17).</a:t>
            </a:r>
          </a:p>
          <a:p>
            <a:pPr algn="just"/>
            <a:r>
              <a:rPr lang="en-US" sz="2500" dirty="0">
                <a:latin typeface="Arial Narrow" pitchFamily="34" charset="0"/>
                <a:ea typeface="Tahoma" pitchFamily="34" charset="0"/>
                <a:cs typeface="Times New Roman" pitchFamily="18" charset="0"/>
              </a:rPr>
              <a:t>	“The man who deserts his father is no better than a blasphemer and whoever angers his mother is accursed of the Lord" (</a:t>
            </a:r>
            <a:r>
              <a:rPr lang="en-US" sz="2500" dirty="0" err="1">
                <a:latin typeface="Arial Narrow" pitchFamily="34" charset="0"/>
                <a:ea typeface="Tahoma" pitchFamily="34" charset="0"/>
                <a:cs typeface="Times New Roman" pitchFamily="18" charset="0"/>
              </a:rPr>
              <a:t>Sira</a:t>
            </a:r>
            <a:r>
              <a:rPr lang="en-US" sz="2500" dirty="0">
                <a:latin typeface="Arial Narrow" pitchFamily="34" charset="0"/>
                <a:ea typeface="Tahoma" pitchFamily="34" charset="0"/>
                <a:cs typeface="Times New Roman" pitchFamily="18" charset="0"/>
              </a:rPr>
              <a:t>. 3:16).</a:t>
            </a:r>
          </a:p>
          <a:p>
            <a:pPr algn="just"/>
            <a:r>
              <a:rPr lang="en-US" sz="2500" dirty="0">
                <a:latin typeface="Arial Narrow" pitchFamily="34" charset="0"/>
                <a:ea typeface="Tahoma" pitchFamily="34" charset="0"/>
                <a:cs typeface="Times New Roman" pitchFamily="18" charset="0"/>
              </a:rPr>
              <a:t>	At the same time, the Lord has promised that if we keep the commandment in the right way, we will have long life (Deut. 5:16).</a:t>
            </a:r>
          </a:p>
        </p:txBody>
      </p:sp>
      <p:pic>
        <p:nvPicPr>
          <p:cNvPr id="3" name="Picture 2" descr="Screenshot_2015-04-09-18-56-34.png"/>
          <p:cNvPicPr>
            <a:picLocks noChangeAspect="1"/>
          </p:cNvPicPr>
          <p:nvPr/>
        </p:nvPicPr>
        <p:blipFill>
          <a:blip r:embed="rId2" cstate="print"/>
          <a:srcRect l="10494" t="37020" r="8518" b="33333"/>
          <a:stretch>
            <a:fillRect/>
          </a:stretch>
        </p:blipFill>
        <p:spPr>
          <a:xfrm>
            <a:off x="0" y="3733800"/>
            <a:ext cx="4800600" cy="3124201"/>
          </a:xfrm>
          <a:prstGeom prst="rect">
            <a:avLst/>
          </a:prstGeom>
        </p:spPr>
      </p:pic>
      <p:pic>
        <p:nvPicPr>
          <p:cNvPr id="5" name="Picture 4" descr="Screenshot_2015-04-09-10-22-39-1.png"/>
          <p:cNvPicPr>
            <a:picLocks noChangeAspect="1"/>
          </p:cNvPicPr>
          <p:nvPr/>
        </p:nvPicPr>
        <p:blipFill>
          <a:blip r:embed="rId3" cstate="print"/>
          <a:srcRect t="726"/>
          <a:stretch>
            <a:fillRect/>
          </a:stretch>
        </p:blipFill>
        <p:spPr>
          <a:xfrm>
            <a:off x="4648201" y="3733800"/>
            <a:ext cx="4495800" cy="3124200"/>
          </a:xfrm>
          <a:prstGeom prst="rect">
            <a:avLst/>
          </a:prstGeom>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p:cTn id="25"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4114800" y="1390233"/>
            <a:ext cx="4876800" cy="2800767"/>
          </a:xfrm>
          <a:prstGeom prst="rect">
            <a:avLst/>
          </a:prstGeom>
          <a:noFill/>
        </p:spPr>
        <p:txBody>
          <a:bodyPr wrap="square" rtlCol="0">
            <a:spAutoFit/>
          </a:bodyPr>
          <a:lstStyle/>
          <a:p>
            <a:pPr algn="just"/>
            <a:r>
              <a:rPr lang="en-US" sz="2200" dirty="0">
                <a:latin typeface="Arial Narrow" pitchFamily="34" charset="0"/>
                <a:ea typeface="Tahoma" pitchFamily="34" charset="0"/>
                <a:cs typeface="Times New Roman" pitchFamily="18" charset="0"/>
              </a:rPr>
              <a:t>	The basic element of a community is family. Good families create good communities and a happy world. Ideal families are those  where parents and children love and co-operate with one another. If we keep the fourth commandment, we will have good families. We find the models and instructions for this in the New Testament.</a:t>
            </a:r>
          </a:p>
        </p:txBody>
      </p:sp>
      <p:sp>
        <p:nvSpPr>
          <p:cNvPr id="6" name="TextBox 5"/>
          <p:cNvSpPr txBox="1"/>
          <p:nvPr/>
        </p:nvSpPr>
        <p:spPr>
          <a:xfrm>
            <a:off x="76200" y="4419600"/>
            <a:ext cx="8915400" cy="2123658"/>
          </a:xfrm>
          <a:prstGeom prst="rect">
            <a:avLst/>
          </a:prstGeom>
          <a:noFill/>
        </p:spPr>
        <p:txBody>
          <a:bodyPr wrap="square" rtlCol="0">
            <a:spAutoFit/>
          </a:bodyPr>
          <a:lstStyle/>
          <a:p>
            <a:pPr algn="just"/>
            <a:r>
              <a:rPr lang="en-US" sz="2200" dirty="0">
                <a:latin typeface="Arial Narrow" pitchFamily="34" charset="0"/>
                <a:ea typeface="Tahoma" pitchFamily="34" charset="0"/>
                <a:cs typeface="Times New Roman" pitchFamily="18" charset="0"/>
              </a:rPr>
              <a:t>	Jesus was born as a member of a family. He lived in Nazareth, obedient to Mary and Joseph (</a:t>
            </a:r>
            <a:r>
              <a:rPr lang="en-US" sz="2200" dirty="0" err="1">
                <a:latin typeface="Arial Narrow" pitchFamily="34" charset="0"/>
                <a:ea typeface="Tahoma" pitchFamily="34" charset="0"/>
                <a:cs typeface="Times New Roman" pitchFamily="18" charset="0"/>
              </a:rPr>
              <a:t>Lk</a:t>
            </a:r>
            <a:r>
              <a:rPr lang="en-US" sz="2200" dirty="0">
                <a:latin typeface="Arial Narrow" pitchFamily="34" charset="0"/>
                <a:ea typeface="Tahoma" pitchFamily="34" charset="0"/>
                <a:cs typeface="Times New Roman" pitchFamily="18" charset="0"/>
              </a:rPr>
              <a:t>. 2:51). Jesus gave us a model by being obedient to His parents. Parents are representatives of our Heavenly Father. When we love and respect them, we love and respect God Himself. The holy family at Nazareth teaches us how a Christian family should be. There, parents have responsibilities to children and children have responsibilities to parents. The New Testament teaches this very clearly.</a:t>
            </a:r>
          </a:p>
        </p:txBody>
      </p:sp>
      <p:pic>
        <p:nvPicPr>
          <p:cNvPr id="7" name="Picture 2" descr="D:\web photo\class 7\holy-family.jpg"/>
          <p:cNvPicPr>
            <a:picLocks noChangeAspect="1" noChangeArrowheads="1"/>
          </p:cNvPicPr>
          <p:nvPr/>
        </p:nvPicPr>
        <p:blipFill>
          <a:blip r:embed="rId2" cstate="print"/>
          <a:srcRect/>
          <a:stretch>
            <a:fillRect/>
          </a:stretch>
        </p:blipFill>
        <p:spPr bwMode="auto">
          <a:xfrm>
            <a:off x="-7003" y="1600200"/>
            <a:ext cx="4061767" cy="2438400"/>
          </a:xfrm>
          <a:prstGeom prst="rect">
            <a:avLst/>
          </a:prstGeom>
          <a:noFill/>
        </p:spPr>
      </p:pic>
      <p:sp>
        <p:nvSpPr>
          <p:cNvPr id="8" name="TextBox 7"/>
          <p:cNvSpPr txBox="1"/>
          <p:nvPr/>
        </p:nvSpPr>
        <p:spPr>
          <a:xfrm>
            <a:off x="0" y="218182"/>
            <a:ext cx="9144000" cy="1077218"/>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THE FOURTH COMMANDMENT IN THE NEW TESTAMENT</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3733800"/>
            <a:ext cx="8763000" cy="2923877"/>
          </a:xfrm>
          <a:prstGeom prst="rect">
            <a:avLst/>
          </a:prstGeom>
          <a:noFill/>
        </p:spPr>
        <p:txBody>
          <a:bodyPr wrap="square" rtlCol="0">
            <a:spAutoFit/>
          </a:bodyPr>
          <a:lstStyle/>
          <a:p>
            <a:pPr algn="just"/>
            <a:r>
              <a:rPr lang="en-US" sz="2300" dirty="0">
                <a:latin typeface="Arial Narrow" pitchFamily="34" charset="0"/>
                <a:ea typeface="Tahoma" pitchFamily="34" charset="0"/>
                <a:cs typeface="Times New Roman" pitchFamily="18" charset="0"/>
              </a:rPr>
              <a:t>	Parents are next to God in their responsibilities for the life and growth of their children and their protection. Hence children are obliged to love and respect them. It is also a law of nature. Hence St. Paul says: “Children, obey your parents in the Lord. It is fitting.” We respect parents by obeying them. It is not only when we are children but also when we are grown up, and throughout our lives, we must respect our parents. It is necessary for the peace and prosperity of the families. But parents should not give immoral instructions or advice which does not agree with God's commands. Children are not bound to obey them. </a:t>
            </a:r>
          </a:p>
        </p:txBody>
      </p:sp>
      <p:sp>
        <p:nvSpPr>
          <p:cNvPr id="8" name="TextBox 7"/>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DUTIES OF CHILDREN</a:t>
            </a:r>
          </a:p>
        </p:txBody>
      </p:sp>
      <p:pic>
        <p:nvPicPr>
          <p:cNvPr id="5" name="Picture 4" descr="Screenshot_2015-04-09-10-20-52-1.png"/>
          <p:cNvPicPr>
            <a:picLocks noChangeAspect="1"/>
          </p:cNvPicPr>
          <p:nvPr/>
        </p:nvPicPr>
        <p:blipFill>
          <a:blip r:embed="rId2" cstate="print"/>
          <a:stretch>
            <a:fillRect/>
          </a:stretch>
        </p:blipFill>
        <p:spPr>
          <a:xfrm>
            <a:off x="1427651" y="1066800"/>
            <a:ext cx="3385674" cy="2365269"/>
          </a:xfrm>
          <a:prstGeom prst="rect">
            <a:avLst/>
          </a:prstGeom>
          <a:ln>
            <a:noFill/>
          </a:ln>
          <a:effectLst/>
        </p:spPr>
      </p:pic>
      <p:pic>
        <p:nvPicPr>
          <p:cNvPr id="6" name="Picture 5" descr="Screenshot_2015-04-09-18-49-52.png"/>
          <p:cNvPicPr>
            <a:picLocks noChangeAspect="1"/>
          </p:cNvPicPr>
          <p:nvPr/>
        </p:nvPicPr>
        <p:blipFill>
          <a:blip r:embed="rId3" cstate="print"/>
          <a:srcRect l="2592" t="35555" b="21111"/>
          <a:stretch>
            <a:fillRect/>
          </a:stretch>
        </p:blipFill>
        <p:spPr>
          <a:xfrm>
            <a:off x="4780451" y="1066800"/>
            <a:ext cx="2991949" cy="2366256"/>
          </a:xfrm>
          <a:prstGeom prst="rect">
            <a:avLst/>
          </a:prstGeom>
          <a:ln>
            <a:noFill/>
          </a:ln>
          <a:effectLst/>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152400" y="76200"/>
            <a:ext cx="8763000" cy="6555641"/>
          </a:xfrm>
          <a:prstGeom prst="rect">
            <a:avLst/>
          </a:prstGeom>
          <a:noFill/>
        </p:spPr>
        <p:txBody>
          <a:bodyPr wrap="square" rtlCol="0">
            <a:spAutoFit/>
          </a:bodyPr>
          <a:lstStyle/>
          <a:p>
            <a:pPr algn="just"/>
            <a:endParaRPr lang="en-US" sz="2100" dirty="0">
              <a:latin typeface="Arial Narrow" pitchFamily="34" charset="0"/>
              <a:ea typeface="Tahoma" pitchFamily="34" charset="0"/>
              <a:cs typeface="Times New Roman" pitchFamily="18" charset="0"/>
            </a:endParaRPr>
          </a:p>
          <a:p>
            <a:pPr algn="just"/>
            <a:r>
              <a:rPr lang="en-US" sz="2100" dirty="0">
                <a:latin typeface="Arial Narrow" pitchFamily="34" charset="0"/>
                <a:ea typeface="Tahoma" pitchFamily="34" charset="0"/>
                <a:cs typeface="Times New Roman" pitchFamily="18" charset="0"/>
              </a:rPr>
              <a:t>	“With all your heart </a:t>
            </a:r>
            <a:r>
              <a:rPr lang="en-US" sz="2100" dirty="0" err="1">
                <a:latin typeface="Arial Narrow" pitchFamily="34" charset="0"/>
                <a:ea typeface="Tahoma" pitchFamily="34" charset="0"/>
                <a:cs typeface="Times New Roman" pitchFamily="18" charset="0"/>
              </a:rPr>
              <a:t>honour</a:t>
            </a:r>
            <a:r>
              <a:rPr lang="en-US" sz="2100" dirty="0">
                <a:latin typeface="Arial Narrow" pitchFamily="34" charset="0"/>
                <a:ea typeface="Tahoma" pitchFamily="34" charset="0"/>
                <a:cs typeface="Times New Roman" pitchFamily="18" charset="0"/>
              </a:rPr>
              <a:t> your father. Never forget the birth pangs of your mother. Remember that you owe your birth to them.” (Eccl. 7:27-28). This reminds the children of their duty towards their parents. </a:t>
            </a:r>
          </a:p>
          <a:p>
            <a:pPr algn="just"/>
            <a:endParaRPr lang="en-US" sz="2100" dirty="0">
              <a:latin typeface="Arial Narrow" pitchFamily="34" charset="0"/>
              <a:ea typeface="Tahoma" pitchFamily="34" charset="0"/>
              <a:cs typeface="Times New Roman" pitchFamily="18" charset="0"/>
            </a:endParaRPr>
          </a:p>
          <a:p>
            <a:pPr algn="just"/>
            <a:r>
              <a:rPr lang="en-US" sz="2100" dirty="0">
                <a:latin typeface="Arial Narrow" pitchFamily="34" charset="0"/>
                <a:ea typeface="Tahoma" pitchFamily="34" charset="0"/>
                <a:cs typeface="Times New Roman" pitchFamily="18" charset="0"/>
              </a:rPr>
              <a:t>	</a:t>
            </a:r>
            <a:r>
              <a:rPr lang="en-US" sz="2100" dirty="0">
                <a:solidFill>
                  <a:srgbClr val="00B0F0"/>
                </a:solidFill>
                <a:latin typeface="Arial Narrow" pitchFamily="34" charset="0"/>
                <a:ea typeface="Tahoma" pitchFamily="34" charset="0"/>
                <a:cs typeface="Times New Roman" pitchFamily="18" charset="0"/>
              </a:rPr>
              <a:t>We must love them, realizing that the main force behind our life is the sacrifice and commitment of our parents. We must be always grateful to them and must show it through our words and deeds. When parents become old and sick, we must nurse them and console them with care.	We must provide physical and spiritual help for them. We should drive away their loneliness and pain by tender, loving nursing and care. These are the important duties of children to parents.</a:t>
            </a:r>
          </a:p>
          <a:p>
            <a:pPr algn="just"/>
            <a:endParaRPr lang="en-US" sz="2100" dirty="0">
              <a:solidFill>
                <a:srgbClr val="00B0F0"/>
              </a:solidFill>
              <a:latin typeface="Arial Narrow" pitchFamily="34" charset="0"/>
              <a:ea typeface="Tahoma" pitchFamily="34" charset="0"/>
              <a:cs typeface="Times New Roman" pitchFamily="18" charset="0"/>
            </a:endParaRPr>
          </a:p>
          <a:p>
            <a:pPr algn="just"/>
            <a:endParaRPr lang="en-US" sz="2100" dirty="0">
              <a:solidFill>
                <a:srgbClr val="00B0F0"/>
              </a:solidFill>
              <a:latin typeface="Arial Narrow" pitchFamily="34" charset="0"/>
              <a:ea typeface="Tahoma" pitchFamily="34" charset="0"/>
              <a:cs typeface="Times New Roman" pitchFamily="18" charset="0"/>
            </a:endParaRPr>
          </a:p>
          <a:p>
            <a:pPr algn="just"/>
            <a:endParaRPr lang="en-US" sz="2100" dirty="0">
              <a:solidFill>
                <a:srgbClr val="00B0F0"/>
              </a:solidFill>
              <a:latin typeface="Arial Narrow" pitchFamily="34" charset="0"/>
              <a:ea typeface="Tahoma" pitchFamily="34" charset="0"/>
              <a:cs typeface="Times New Roman" pitchFamily="18" charset="0"/>
            </a:endParaRPr>
          </a:p>
          <a:p>
            <a:pPr algn="just"/>
            <a:endParaRPr lang="en-US" sz="2100" dirty="0">
              <a:solidFill>
                <a:srgbClr val="00B0F0"/>
              </a:solidFill>
              <a:latin typeface="Arial Narrow" pitchFamily="34" charset="0"/>
              <a:ea typeface="Tahoma" pitchFamily="34" charset="0"/>
              <a:cs typeface="Times New Roman" pitchFamily="18" charset="0"/>
            </a:endParaRPr>
          </a:p>
          <a:p>
            <a:pPr algn="just"/>
            <a:endParaRPr lang="en-US" sz="2100" dirty="0">
              <a:solidFill>
                <a:srgbClr val="00B0F0"/>
              </a:solidFill>
              <a:latin typeface="Arial Narrow" pitchFamily="34" charset="0"/>
              <a:ea typeface="Tahoma" pitchFamily="34" charset="0"/>
              <a:cs typeface="Times New Roman" pitchFamily="18" charset="0"/>
            </a:endParaRPr>
          </a:p>
          <a:p>
            <a:pPr algn="just"/>
            <a:endParaRPr lang="en-US" sz="2100" dirty="0">
              <a:latin typeface="Arial Narrow" pitchFamily="34" charset="0"/>
              <a:ea typeface="Tahoma" pitchFamily="34" charset="0"/>
              <a:cs typeface="Times New Roman" pitchFamily="18" charset="0"/>
            </a:endParaRPr>
          </a:p>
          <a:p>
            <a:pPr algn="just"/>
            <a:r>
              <a:rPr lang="en-US" sz="2100" dirty="0">
                <a:latin typeface="Arial Narrow" pitchFamily="34" charset="0"/>
                <a:ea typeface="Tahoma" pitchFamily="34" charset="0"/>
                <a:cs typeface="Times New Roman" pitchFamily="18" charset="0"/>
              </a:rPr>
              <a:t>	It is a great evil on the part of the sons and daughters to leave the old parents as orphans without looking after them. Laughing at them, mocking them, using abusive language and hurting them physically are serious sins against this commandment.</a:t>
            </a:r>
          </a:p>
        </p:txBody>
      </p:sp>
      <p:pic>
        <p:nvPicPr>
          <p:cNvPr id="1026" name="Picture 2" descr="C:\Users\user\Desktop\handicapped husband wife.png"/>
          <p:cNvPicPr>
            <a:picLocks noChangeAspect="1" noChangeArrowheads="1"/>
          </p:cNvPicPr>
          <p:nvPr/>
        </p:nvPicPr>
        <p:blipFill>
          <a:blip r:embed="rId2" cstate="print"/>
          <a:srcRect/>
          <a:stretch>
            <a:fillRect/>
          </a:stretch>
        </p:blipFill>
        <p:spPr bwMode="auto">
          <a:xfrm>
            <a:off x="4800600" y="3146487"/>
            <a:ext cx="3733800" cy="2492313"/>
          </a:xfrm>
          <a:prstGeom prst="rect">
            <a:avLst/>
          </a:prstGeom>
          <a:noFill/>
        </p:spPr>
      </p:pic>
      <p:pic>
        <p:nvPicPr>
          <p:cNvPr id="1027" name="Picture 3" descr="C:\Users\user\Desktop\10142014_ElderAbuse.jpg"/>
          <p:cNvPicPr>
            <a:picLocks noChangeAspect="1" noChangeArrowheads="1"/>
          </p:cNvPicPr>
          <p:nvPr/>
        </p:nvPicPr>
        <p:blipFill>
          <a:blip r:embed="rId3" cstate="print"/>
          <a:srcRect/>
          <a:stretch>
            <a:fillRect/>
          </a:stretch>
        </p:blipFill>
        <p:spPr bwMode="auto">
          <a:xfrm>
            <a:off x="1524000" y="3733800"/>
            <a:ext cx="2514600" cy="1717113"/>
          </a:xfrm>
          <a:prstGeom prst="ellipse">
            <a:avLst/>
          </a:prstGeom>
          <a:noFill/>
          <a:ln w="28575">
            <a:solidFill>
              <a:schemeClr val="bg1"/>
            </a:solidFill>
          </a:ln>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8"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anim calcmode="lin" valueType="num">
                                      <p:cBhvr>
                                        <p:cTn id="13"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anim calcmode="lin" valueType="num">
                                      <p:cBhvr>
                                        <p:cTn id="19" dur="500" fill="hold"/>
                                        <p:tgtEl>
                                          <p:spTgt spid="4">
                                            <p:txEl>
                                              <p:pRg st="10" end="10"/>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0" end="1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3124200"/>
            <a:ext cx="8610600" cy="3647152"/>
          </a:xfrm>
          <a:prstGeom prst="rect">
            <a:avLst/>
          </a:prstGeom>
          <a:noFill/>
        </p:spPr>
        <p:txBody>
          <a:bodyPr wrap="square" rtlCol="0">
            <a:spAutoFit/>
          </a:bodyPr>
          <a:lstStyle/>
          <a:p>
            <a:pPr algn="just"/>
            <a:r>
              <a:rPr lang="en-US" sz="2100" dirty="0">
                <a:latin typeface="Arial Narrow" pitchFamily="34" charset="0"/>
                <a:ea typeface="Tahoma" pitchFamily="34" charset="0"/>
                <a:cs typeface="Times New Roman" pitchFamily="18" charset="0"/>
              </a:rPr>
              <a:t>	“Parents, never drive your children to resentment, but in bringing them up, correct them and guide them as the Lord does." (Eph 6:4). Children are God's gifts. Hence bring them up as dear to God. Parents must provide opportunities and conveniences/ facilities/ occasions necessary for the spiritual, physical, mental and social growth of their children.</a:t>
            </a:r>
          </a:p>
          <a:p>
            <a:pPr algn="just"/>
            <a:endParaRPr lang="en-US" sz="2100" dirty="0">
              <a:latin typeface="Arial Narrow" pitchFamily="34" charset="0"/>
              <a:ea typeface="Tahoma" pitchFamily="34" charset="0"/>
              <a:cs typeface="Times New Roman" pitchFamily="18" charset="0"/>
            </a:endParaRPr>
          </a:p>
          <a:p>
            <a:pPr algn="just"/>
            <a:r>
              <a:rPr lang="en-US" sz="2100" dirty="0">
                <a:latin typeface="Arial Narrow" pitchFamily="34" charset="0"/>
                <a:ea typeface="Tahoma" pitchFamily="34" charset="0"/>
                <a:cs typeface="Times New Roman" pitchFamily="18" charset="0"/>
              </a:rPr>
              <a:t>	Children understand the meaning and depth of God's love through parents. Hence they must express love towards their children. Parents also have the responsibility to let them grow in good discipline. Another important factor is the good example of parents. Parents must take special care to give good example to the growing children.</a:t>
            </a:r>
          </a:p>
        </p:txBody>
      </p:sp>
      <p:sp>
        <p:nvSpPr>
          <p:cNvPr id="8" name="TextBox 7"/>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DUTIES OF PARENTS</a:t>
            </a:r>
          </a:p>
        </p:txBody>
      </p:sp>
      <p:pic>
        <p:nvPicPr>
          <p:cNvPr id="7" name="Picture 6" descr="Screenshot_2015-04-09-10-26-07.png"/>
          <p:cNvPicPr>
            <a:picLocks noChangeAspect="1"/>
          </p:cNvPicPr>
          <p:nvPr/>
        </p:nvPicPr>
        <p:blipFill>
          <a:blip r:embed="rId2" cstate="print"/>
          <a:stretch>
            <a:fillRect/>
          </a:stretch>
        </p:blipFill>
        <p:spPr>
          <a:xfrm>
            <a:off x="685800" y="1066800"/>
            <a:ext cx="1340572" cy="1981200"/>
          </a:xfrm>
          <a:prstGeom prst="rect">
            <a:avLst/>
          </a:prstGeom>
          <a:ln>
            <a:noFill/>
          </a:ln>
          <a:effectLst/>
        </p:spPr>
      </p:pic>
      <p:pic>
        <p:nvPicPr>
          <p:cNvPr id="9" name="Picture 8" descr="Screenshot_2015-04-09-10-27-14-1.png"/>
          <p:cNvPicPr>
            <a:picLocks noChangeAspect="1"/>
          </p:cNvPicPr>
          <p:nvPr/>
        </p:nvPicPr>
        <p:blipFill>
          <a:blip r:embed="rId3" cstate="print"/>
          <a:srcRect t="2553"/>
          <a:stretch>
            <a:fillRect/>
          </a:stretch>
        </p:blipFill>
        <p:spPr>
          <a:xfrm>
            <a:off x="5334000" y="1066800"/>
            <a:ext cx="3062419" cy="1981200"/>
          </a:xfrm>
          <a:prstGeom prst="rect">
            <a:avLst/>
          </a:prstGeom>
          <a:ln>
            <a:noFill/>
          </a:ln>
          <a:effectLst/>
        </p:spPr>
      </p:pic>
      <p:pic>
        <p:nvPicPr>
          <p:cNvPr id="10" name="Picture 2" descr="D:\web photo\class 7\holy-family.jpg"/>
          <p:cNvPicPr>
            <a:picLocks noChangeAspect="1" noChangeArrowheads="1"/>
          </p:cNvPicPr>
          <p:nvPr/>
        </p:nvPicPr>
        <p:blipFill>
          <a:blip r:embed="rId4" cstate="print"/>
          <a:srcRect/>
          <a:stretch>
            <a:fillRect/>
          </a:stretch>
        </p:blipFill>
        <p:spPr bwMode="auto">
          <a:xfrm>
            <a:off x="2057400" y="1066799"/>
            <a:ext cx="3276600" cy="1967041"/>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1823</TotalTime>
  <Words>153</Words>
  <Application>Microsoft Office PowerPoint</Application>
  <PresentationFormat>On-screen Show (4:3)</PresentationFormat>
  <Paragraphs>58</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Trek</vt:lpstr>
      <vt:lpstr>CATECHETICAL TEXTBOOK SERIES OF THE SYRO - MALABAR CHURCH</vt:lpstr>
      <vt:lpstr>Lesson 5 RESPECT YOUR PARENTS</vt:lpstr>
      <vt:lpstr>Slide 3</vt:lpstr>
      <vt:lpstr>Slide 4</vt:lpstr>
      <vt:lpstr>Slide 5</vt:lpstr>
      <vt:lpstr>Slide 6</vt:lpstr>
      <vt:lpstr>Slide 7</vt:lpstr>
      <vt:lpstr>Slide 8</vt:lpstr>
      <vt:lpstr>Slide 9</vt:lpstr>
      <vt:lpstr>Slide 10</vt:lpstr>
      <vt:lpstr>Slide 11</vt:lpstr>
      <vt:lpstr>Slide 12</vt:lpstr>
      <vt:lpstr>Let us pray</vt:lpstr>
      <vt:lpstr>Read the word of  god and narrate </vt:lpstr>
      <vt:lpstr>WORD OF GOD FOR GUIDANCE </vt:lpstr>
      <vt:lpstr>LET US DO:</vt:lpstr>
      <vt:lpstr>MY resolution</vt:lpstr>
      <vt:lpstr>Find out the Answer</vt:lpstr>
      <vt:lpstr>Slide 19</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Aleena</dc:creator>
  <cp:lastModifiedBy>Administrator</cp:lastModifiedBy>
  <cp:revision>125</cp:revision>
  <dcterms:created xsi:type="dcterms:W3CDTF">2015-04-07T14:28:04Z</dcterms:created>
  <dcterms:modified xsi:type="dcterms:W3CDTF">2015-10-06T04:22:44Z</dcterms:modified>
</cp:coreProperties>
</file>